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65" r:id="rId1"/>
  </p:sldMasterIdLst>
  <p:notesMasterIdLst>
    <p:notesMasterId r:id="rId15"/>
  </p:notesMasterIdLst>
  <p:sldIdLst>
    <p:sldId id="257" r:id="rId2"/>
    <p:sldId id="275" r:id="rId3"/>
    <p:sldId id="261" r:id="rId4"/>
    <p:sldId id="262" r:id="rId5"/>
    <p:sldId id="267" r:id="rId6"/>
    <p:sldId id="286" r:id="rId7"/>
    <p:sldId id="283" r:id="rId8"/>
    <p:sldId id="284" r:id="rId9"/>
    <p:sldId id="285" r:id="rId10"/>
    <p:sldId id="287" r:id="rId11"/>
    <p:sldId id="265" r:id="rId12"/>
    <p:sldId id="269" r:id="rId13"/>
    <p:sldId id="27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hurima Rawat" initials="MR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5369"/>
    <a:srgbClr val="DF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16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2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383DD7-849B-4369-9752-5AC022FF0A0F}" type="doc">
      <dgm:prSet loTypeId="urn:microsoft.com/office/officeart/2005/8/layout/vList2#2" loCatId="list" qsTypeId="urn:microsoft.com/office/officeart/2005/8/quickstyle/simple5#2" qsCatId="simple" csTypeId="urn:microsoft.com/office/officeart/2005/8/colors/colorful1#2" csCatId="colorful" phldr="1"/>
      <dgm:spPr/>
      <dgm:t>
        <a:bodyPr/>
        <a:lstStyle/>
        <a:p>
          <a:endParaRPr lang="en-IN"/>
        </a:p>
      </dgm:t>
    </dgm:pt>
    <dgm:pt modelId="{351C94D8-E51C-4E5B-8A20-903D2350B460}">
      <dgm:prSet custT="1"/>
      <dgm:spPr/>
      <dgm:t>
        <a:bodyPr/>
        <a:lstStyle/>
        <a:p>
          <a:endParaRPr lang="en-IN" sz="1600" dirty="0"/>
        </a:p>
        <a:p>
          <a:r>
            <a:rPr lang="en-US" sz="1600" dirty="0"/>
            <a:t>1</a:t>
          </a:r>
          <a:r>
            <a:rPr lang="en-US" sz="1600" b="1" dirty="0"/>
            <a:t>. </a:t>
          </a:r>
          <a:r>
            <a:rPr lang="en-US" sz="20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Objective:</a:t>
          </a:r>
          <a:r>
            <a:rPr lang="en-US" sz="1800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Develop a robust credit card fraud detection system using advanced machine learning techniques with hyperparameter tuning along with deployment.</a:t>
          </a:r>
          <a:endParaRPr lang="en-IN" sz="20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endParaRPr lang="en-IN" sz="1600" dirty="0"/>
        </a:p>
      </dgm:t>
    </dgm:pt>
    <dgm:pt modelId="{A1639C2D-97D8-4A23-9770-DB18C63AA23B}" type="parTrans" cxnId="{21DB497F-824C-4A82-9E68-1F8DFFEF0498}">
      <dgm:prSet/>
      <dgm:spPr/>
      <dgm:t>
        <a:bodyPr/>
        <a:lstStyle/>
        <a:p>
          <a:endParaRPr lang="en-IN"/>
        </a:p>
      </dgm:t>
    </dgm:pt>
    <dgm:pt modelId="{66939CD1-CD96-4AC6-A548-0612D23CDF91}" type="sibTrans" cxnId="{21DB497F-824C-4A82-9E68-1F8DFFEF0498}">
      <dgm:prSet/>
      <dgm:spPr/>
      <dgm:t>
        <a:bodyPr/>
        <a:lstStyle/>
        <a:p>
          <a:endParaRPr lang="en-IN"/>
        </a:p>
      </dgm:t>
    </dgm:pt>
    <dgm:pt modelId="{6B6C2D64-EB21-4F69-89ED-E37F85EE7775}">
      <dgm:prSet custT="1"/>
      <dgm:spPr/>
      <dgm:t>
        <a:bodyPr/>
        <a:lstStyle/>
        <a:p>
          <a:r>
            <a:rPr lang="en-US" sz="1600" dirty="0"/>
            <a:t>2. </a:t>
          </a:r>
          <a:r>
            <a:rPr lang="en-US" sz="18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Dataset:</a:t>
          </a:r>
          <a:r>
            <a:rPr lang="en-US" sz="1800" b="1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dirty="0">
              <a:latin typeface="Times New Roman" panose="02020603050405020304" pitchFamily="18" charset="0"/>
              <a:cs typeface="Times New Roman" panose="02020603050405020304" pitchFamily="18" charset="0"/>
            </a:rPr>
            <a:t>Utilizing the Kaggle dataset containing credit card transactions with labeled information (legitimate or fraudulent).</a:t>
          </a:r>
          <a:endParaRPr lang="en-IN" sz="18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CF35AFF-015A-4089-8236-59125CC4A0E6}" type="parTrans" cxnId="{A03ABB4A-01C3-4BD8-8551-872D64C86F34}">
      <dgm:prSet/>
      <dgm:spPr/>
      <dgm:t>
        <a:bodyPr/>
        <a:lstStyle/>
        <a:p>
          <a:endParaRPr lang="en-IN"/>
        </a:p>
      </dgm:t>
    </dgm:pt>
    <dgm:pt modelId="{DCFB5246-41CD-4B5F-9965-9291FA417C4A}" type="sibTrans" cxnId="{A03ABB4A-01C3-4BD8-8551-872D64C86F34}">
      <dgm:prSet/>
      <dgm:spPr/>
      <dgm:t>
        <a:bodyPr/>
        <a:lstStyle/>
        <a:p>
          <a:endParaRPr lang="en-IN"/>
        </a:p>
      </dgm:t>
    </dgm:pt>
    <dgm:pt modelId="{99CB2053-744F-4928-894A-1FC9062FA232}">
      <dgm:prSet custT="1"/>
      <dgm:spPr/>
      <dgm:t>
        <a:bodyPr/>
        <a:lstStyle/>
        <a:p>
          <a:r>
            <a:rPr lang="en-US" sz="1900" dirty="0"/>
            <a:t>3</a:t>
          </a:r>
          <a:r>
            <a:rPr lang="en-US" sz="1900" dirty="0">
              <a:latin typeface="Times New Roman" panose="02020603050405020304" pitchFamily="18" charset="0"/>
              <a:cs typeface="Times New Roman" panose="02020603050405020304" pitchFamily="18" charset="0"/>
            </a:rPr>
            <a:t>. </a:t>
          </a:r>
          <a:r>
            <a:rPr lang="en-US" sz="1800" b="1" i="1" dirty="0">
              <a:latin typeface="Times New Roman" panose="02020603050405020304" pitchFamily="18" charset="0"/>
              <a:cs typeface="Times New Roman" panose="02020603050405020304" pitchFamily="18" charset="0"/>
            </a:rPr>
            <a:t>Problem Statement: </a:t>
          </a:r>
          <a:r>
            <a:rPr lang="en-US" sz="1900" dirty="0">
              <a:latin typeface="Times New Roman" panose="02020603050405020304" pitchFamily="18" charset="0"/>
              <a:cs typeface="Times New Roman" panose="02020603050405020304" pitchFamily="18" charset="0"/>
            </a:rPr>
            <a:t>Build a predictive model to effectively distinguish between genuine and fraudulent transactions by evaluating and optimizing multiple machine learning algorithms.</a:t>
          </a:r>
          <a:endParaRPr lang="en-IN" sz="19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2D5288F-D8C9-42F8-BF13-919D00B5F3B7}" type="parTrans" cxnId="{05718907-4209-4A5A-BE0B-92A293257018}">
      <dgm:prSet/>
      <dgm:spPr/>
      <dgm:t>
        <a:bodyPr/>
        <a:lstStyle/>
        <a:p>
          <a:endParaRPr lang="en-IN"/>
        </a:p>
      </dgm:t>
    </dgm:pt>
    <dgm:pt modelId="{7C3AEDA6-BA5C-48ED-A6BC-554FFA177E14}" type="sibTrans" cxnId="{05718907-4209-4A5A-BE0B-92A293257018}">
      <dgm:prSet/>
      <dgm:spPr/>
      <dgm:t>
        <a:bodyPr/>
        <a:lstStyle/>
        <a:p>
          <a:endParaRPr lang="en-IN"/>
        </a:p>
      </dgm:t>
    </dgm:pt>
    <dgm:pt modelId="{293C0D6C-C37D-4662-B4AC-DD0FB7746B17}" type="pres">
      <dgm:prSet presAssocID="{37383DD7-849B-4369-9752-5AC022FF0A0F}" presName="linear" presStyleCnt="0">
        <dgm:presLayoutVars>
          <dgm:animLvl val="lvl"/>
          <dgm:resizeHandles val="exact"/>
        </dgm:presLayoutVars>
      </dgm:prSet>
      <dgm:spPr/>
    </dgm:pt>
    <dgm:pt modelId="{8DC79A06-F5EA-44EA-B250-3C9CD2354BA6}" type="pres">
      <dgm:prSet presAssocID="{351C94D8-E51C-4E5B-8A20-903D2350B460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CCE9101-939E-4321-9EF3-BD2CD224CE58}" type="pres">
      <dgm:prSet presAssocID="{66939CD1-CD96-4AC6-A548-0612D23CDF91}" presName="spacer" presStyleCnt="0"/>
      <dgm:spPr/>
    </dgm:pt>
    <dgm:pt modelId="{2AA1783F-FD8D-4455-A69D-6366C766B41B}" type="pres">
      <dgm:prSet presAssocID="{6B6C2D64-EB21-4F69-89ED-E37F85EE777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F2625758-6940-4415-8998-5CB98148E685}" type="pres">
      <dgm:prSet presAssocID="{DCFB5246-41CD-4B5F-9965-9291FA417C4A}" presName="spacer" presStyleCnt="0"/>
      <dgm:spPr/>
    </dgm:pt>
    <dgm:pt modelId="{2E174FDE-2E4B-4A93-B0A6-C63F4BFBF7CE}" type="pres">
      <dgm:prSet presAssocID="{99CB2053-744F-4928-894A-1FC9062FA232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5718907-4209-4A5A-BE0B-92A293257018}" srcId="{37383DD7-849B-4369-9752-5AC022FF0A0F}" destId="{99CB2053-744F-4928-894A-1FC9062FA232}" srcOrd="2" destOrd="0" parTransId="{22D5288F-D8C9-42F8-BF13-919D00B5F3B7}" sibTransId="{7C3AEDA6-BA5C-48ED-A6BC-554FFA177E14}"/>
    <dgm:cxn modelId="{435E7249-7861-4ED2-99BB-959A5AEE9430}" type="presOf" srcId="{37383DD7-849B-4369-9752-5AC022FF0A0F}" destId="{293C0D6C-C37D-4662-B4AC-DD0FB7746B17}" srcOrd="0" destOrd="0" presId="urn:microsoft.com/office/officeart/2005/8/layout/vList2#2"/>
    <dgm:cxn modelId="{A03ABB4A-01C3-4BD8-8551-872D64C86F34}" srcId="{37383DD7-849B-4369-9752-5AC022FF0A0F}" destId="{6B6C2D64-EB21-4F69-89ED-E37F85EE7775}" srcOrd="1" destOrd="0" parTransId="{7CF35AFF-015A-4089-8236-59125CC4A0E6}" sibTransId="{DCFB5246-41CD-4B5F-9965-9291FA417C4A}"/>
    <dgm:cxn modelId="{FF3A2F77-5FE7-4DEC-8533-BE124A3DB218}" type="presOf" srcId="{351C94D8-E51C-4E5B-8A20-903D2350B460}" destId="{8DC79A06-F5EA-44EA-B250-3C9CD2354BA6}" srcOrd="0" destOrd="0" presId="urn:microsoft.com/office/officeart/2005/8/layout/vList2#2"/>
    <dgm:cxn modelId="{21DB497F-824C-4A82-9E68-1F8DFFEF0498}" srcId="{37383DD7-849B-4369-9752-5AC022FF0A0F}" destId="{351C94D8-E51C-4E5B-8A20-903D2350B460}" srcOrd="0" destOrd="0" parTransId="{A1639C2D-97D8-4A23-9770-DB18C63AA23B}" sibTransId="{66939CD1-CD96-4AC6-A548-0612D23CDF91}"/>
    <dgm:cxn modelId="{9C53B98D-BAB7-45D2-B64C-33DA26BB8EE7}" type="presOf" srcId="{99CB2053-744F-4928-894A-1FC9062FA232}" destId="{2E174FDE-2E4B-4A93-B0A6-C63F4BFBF7CE}" srcOrd="0" destOrd="0" presId="urn:microsoft.com/office/officeart/2005/8/layout/vList2#2"/>
    <dgm:cxn modelId="{BA3057F6-EDC0-472C-87CF-D62D8159BF2C}" type="presOf" srcId="{6B6C2D64-EB21-4F69-89ED-E37F85EE7775}" destId="{2AA1783F-FD8D-4455-A69D-6366C766B41B}" srcOrd="0" destOrd="0" presId="urn:microsoft.com/office/officeart/2005/8/layout/vList2#2"/>
    <dgm:cxn modelId="{A8BB59C3-8252-405D-AE77-524DB23076C6}" type="presParOf" srcId="{293C0D6C-C37D-4662-B4AC-DD0FB7746B17}" destId="{8DC79A06-F5EA-44EA-B250-3C9CD2354BA6}" srcOrd="0" destOrd="0" presId="urn:microsoft.com/office/officeart/2005/8/layout/vList2#2"/>
    <dgm:cxn modelId="{87F0EEDC-48DD-4C0D-9D6D-FDA540FA5A2C}" type="presParOf" srcId="{293C0D6C-C37D-4662-B4AC-DD0FB7746B17}" destId="{ECCE9101-939E-4321-9EF3-BD2CD224CE58}" srcOrd="1" destOrd="0" presId="urn:microsoft.com/office/officeart/2005/8/layout/vList2#2"/>
    <dgm:cxn modelId="{C66EDA1C-324C-49E3-A358-8E291E8958ED}" type="presParOf" srcId="{293C0D6C-C37D-4662-B4AC-DD0FB7746B17}" destId="{2AA1783F-FD8D-4455-A69D-6366C766B41B}" srcOrd="2" destOrd="0" presId="urn:microsoft.com/office/officeart/2005/8/layout/vList2#2"/>
    <dgm:cxn modelId="{8F1CE199-5AC3-46BF-AFB1-1C7BF56B1F41}" type="presParOf" srcId="{293C0D6C-C37D-4662-B4AC-DD0FB7746B17}" destId="{F2625758-6940-4415-8998-5CB98148E685}" srcOrd="3" destOrd="0" presId="urn:microsoft.com/office/officeart/2005/8/layout/vList2#2"/>
    <dgm:cxn modelId="{EEB8E21E-2185-453D-8908-7BC09ECC33D6}" type="presParOf" srcId="{293C0D6C-C37D-4662-B4AC-DD0FB7746B17}" destId="{2E174FDE-2E4B-4A93-B0A6-C63F4BFBF7CE}" srcOrd="4" destOrd="0" presId="urn:microsoft.com/office/officeart/2005/8/layout/vList2#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C79A06-F5EA-44EA-B250-3C9CD2354BA6}">
      <dsp:nvSpPr>
        <dsp:cNvPr id="0" name=""/>
        <dsp:cNvSpPr/>
      </dsp:nvSpPr>
      <dsp:spPr bwMode="white">
        <a:xfrm>
          <a:off x="0" y="3792"/>
          <a:ext cx="8915400" cy="142506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 dirty="0"/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</a:t>
          </a:r>
          <a:r>
            <a:rPr lang="en-US" sz="1600" b="1" kern="1200" dirty="0"/>
            <a:t>. </a:t>
          </a:r>
          <a:r>
            <a:rPr lang="en-US" sz="20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Objective:</a:t>
          </a:r>
          <a:r>
            <a:rPr lang="en-US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Develop a robust credit card fraud detection system using advanced machine learning techniques with hyperparameter tuning along with deployment.</a:t>
          </a:r>
          <a:endParaRPr lang="en-IN" sz="20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600" kern="1200" dirty="0"/>
        </a:p>
      </dsp:txBody>
      <dsp:txXfrm>
        <a:off x="69566" y="73358"/>
        <a:ext cx="8776268" cy="1285928"/>
      </dsp:txXfrm>
    </dsp:sp>
    <dsp:sp modelId="{2AA1783F-FD8D-4455-A69D-6366C766B41B}">
      <dsp:nvSpPr>
        <dsp:cNvPr id="0" name=""/>
        <dsp:cNvSpPr/>
      </dsp:nvSpPr>
      <dsp:spPr bwMode="white">
        <a:xfrm>
          <a:off x="0" y="1595892"/>
          <a:ext cx="8915400" cy="1425060"/>
        </a:xfrm>
        <a:prstGeom prst="round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2. </a:t>
          </a:r>
          <a:r>
            <a:rPr lang="en-US" sz="18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Dataset:</a:t>
          </a:r>
          <a:r>
            <a:rPr lang="en-US" sz="1800" b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en-US" sz="18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Utilizing the Kaggle dataset containing credit card transactions with labeled information (legitimate or fraudulent).</a:t>
          </a:r>
          <a:endParaRPr lang="en-IN" sz="18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566" y="1665458"/>
        <a:ext cx="8776268" cy="1285928"/>
      </dsp:txXfrm>
    </dsp:sp>
    <dsp:sp modelId="{2E174FDE-2E4B-4A93-B0A6-C63F4BFBF7CE}">
      <dsp:nvSpPr>
        <dsp:cNvPr id="0" name=""/>
        <dsp:cNvSpPr/>
      </dsp:nvSpPr>
      <dsp:spPr bwMode="white">
        <a:xfrm>
          <a:off x="0" y="3187993"/>
          <a:ext cx="8915400" cy="1425060"/>
        </a:xfrm>
        <a:prstGeom prst="round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3</a:t>
          </a:r>
          <a:r>
            <a:rPr lang="en-US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. </a:t>
          </a:r>
          <a:r>
            <a:rPr lang="en-US" sz="1800" b="1" i="1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Problem Statement: </a:t>
          </a:r>
          <a:r>
            <a:rPr lang="en-US" sz="19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Build a predictive model to effectively distinguish between genuine and fraudulent transactions by evaluating and optimizing multiple machine learning algorithms.</a:t>
          </a:r>
          <a:endParaRPr lang="en-IN" sz="19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69566" y="3257559"/>
        <a:ext cx="8776268" cy="12859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#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#2">
  <dgm:title val=""/>
  <dgm:desc val=""/>
  <dgm:catLst>
    <dgm:cat type="simple" pri="105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7C52CF-ED24-40CC-9E02-2F7CD7BD1521}" type="datetimeFigureOut">
              <a:rPr lang="en-IN" smtClean="0"/>
              <a:t>22-09-2023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088ABB-F10F-4757-8E4B-12B7915BC38E}" type="slidenum">
              <a:rPr lang="en-IN" smtClean="0"/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97525-3D50-74DE-672D-7A96AC4C1F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F1058F0-82C1-5CE2-DC75-60AD5E5EE8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35298-B63A-33CB-1FD1-C9D4DA544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2BD572-F089-4DCC-8A5B-A573AD154745}" type="datetime1">
              <a:rPr lang="en-IN" smtClean="0"/>
              <a:t>22-09-2023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A0B8C-A173-A696-63EE-823359DA4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B946C-6A2B-5D5C-B354-A12061AE5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9028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92D08-7993-0CD0-76D3-FE4AC2493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B46A66-0CE0-9BED-AAF0-F335753D91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04129-5BCB-D8CD-FBD4-1B4277EB7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62ED67-5EEA-4DAE-BBE7-8E2522FC16DB}" type="datetime1">
              <a:rPr lang="en-IN" smtClean="0"/>
              <a:t>22-09-2023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A4BDB-0DA6-D628-40EE-40A5D89FA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51DE9-8642-4CCB-4560-ECF979380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7501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444327-39B4-D1F4-37A2-9F4C98FDB2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4D7516-54BA-4E58-F0AA-902951B4B8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2151AA-700F-9514-6B8C-647B508CFD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6DA6F-05A5-46B3-A0D7-F4132F5517C6}" type="datetime1">
              <a:rPr lang="en-IN" smtClean="0"/>
              <a:t>22-09-2023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A82220-83D1-0CD5-60B8-13859691C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7872B3-9CE3-6469-44DD-D1E048D41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15933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C0931-CF56-6CDE-5D3B-3D14FF4FA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60190A-1948-7722-7855-34F8DE604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B157C6-73DF-F257-5DD7-E66F3031D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4CF4FF-EE51-4DB9-B60D-2AC1C800C763}" type="datetime1">
              <a:rPr lang="en-IN" smtClean="0"/>
              <a:t>22-09-2023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00969-D203-CC37-5F4C-EA2886B73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873075-139F-F670-3E88-BFB50A783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3709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8B07BA-8BCC-46FE-E102-668C4133B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383301-5BB6-4B58-6E35-E2DC4DA315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41676-7D0C-1C3D-CA6E-A7225E71B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A3197-9996-4459-8275-9B014E62DFE6}" type="datetime1">
              <a:rPr lang="en-IN" smtClean="0"/>
              <a:t>22-09-2023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BC34DE-E347-F55D-5AB7-BDF588504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13712D-58EA-3CA4-B44C-484A4E918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17898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8B9FC-7520-D903-5FF4-EE39AE433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7BABC-F38F-703D-2DD9-19E0E1CDFC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15C142-87AF-57BF-C99C-DA25CBE423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0B0E9D-30EF-0F2C-6E22-BE0C1F943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880DD6-89DA-4E8B-85E8-337BD3E9FB94}" type="datetime1">
              <a:rPr lang="en-IN" smtClean="0"/>
              <a:t>22-09-2023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5E0457-0BDD-5B15-2670-A3B8770C4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380AB1-C3C9-3F05-5BCB-74F5E2A62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26856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3B409-80FB-E53C-B1D8-564A9C373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50820-7934-23A6-D2CD-4F7BCB2172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51E3E0-6ED9-B146-5DFA-EA65A17057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5EECCB5-BA89-6B1C-F307-F51BA54EA1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2B78A4-47BD-B94D-8CCA-C1D80D811B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43F918-C1A8-B7A7-4571-5C2D8CC57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0F45D7-26BB-4AD4-B00F-BD4F2F361A4A}" type="datetime1">
              <a:rPr lang="en-IN" smtClean="0"/>
              <a:t>22-09-2023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8204B37-D08A-E124-B545-17BBCC14B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007530-A43B-91DD-6403-AEAE3AEC8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6616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21867-2BE7-C4B2-045C-7A006D996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9A3C2B-A74D-0E13-696B-2CC3BE1B5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153BD0-22FE-4B68-BB3D-D9BACCF34896}" type="datetime1">
              <a:rPr lang="en-IN" smtClean="0"/>
              <a:t>22-09-2023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9040CF-21F5-82F5-0752-C10D3115F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808F05-9184-E901-3037-D27F5F84E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246228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831D5A-5C69-774F-20DE-1C368ADDE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B7C5E-5305-4DF5-A666-0867F1F776E3}" type="datetime1">
              <a:rPr lang="en-IN" smtClean="0"/>
              <a:t>22-09-2023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4F799-A174-A3D7-6875-A4F7CC0A7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21C124-CD55-893B-97D0-086371C00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531690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913A68-9E80-8099-C75A-3914F7068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8B3AF3-686D-E94B-A181-7C72741C9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CF12F-E554-509A-3426-F698AFEED2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012A1-0263-ECEE-3CB2-11A252469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C20F5-3C3A-4830-85B5-267D9912FEEB}" type="datetime1">
              <a:rPr lang="en-IN" smtClean="0"/>
              <a:t>22-09-2023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118CC-9155-7874-E77B-60218F2DC1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775EF9-CA76-8D51-7B7C-A2D6F7299D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6345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FC601-EAAA-E273-A7CF-78A22497F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C43021-C869-2E0A-7169-49B49E2D5E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D5F965-F26A-3ED3-B641-3F4606565B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A671DA-7329-01EB-18F0-D3FDD613E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126F8-4530-4078-8D55-961AFF5AEC30}" type="datetime1">
              <a:rPr lang="en-IN" smtClean="0"/>
              <a:t>22-09-2023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ACDD85-A052-C542-A923-5C8C16833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83D05F-4F35-F5CF-0762-3C0B86C78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8848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AD9CF5-F7F9-FBF2-D78E-716AF25C79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71BDC3-DA2A-36E8-C871-C4787832AB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82B25-7C00-D833-F944-654106D648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05D6A-7F24-4BFD-948A-EA17A379EC3F}" type="datetime1">
              <a:rPr lang="en-IN" smtClean="0"/>
              <a:t>22-09-2023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16E9B-1BAE-AA8E-F150-E1425D1DB4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VT PROJECT(CREDIT CARD FRUAD DETECTION)</a:t>
            </a:r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CA5641-FD83-74B4-02E7-D1ADFD355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61665A-30F3-460F-BDCE-2CC73EA0AB4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1271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de/janiobachmann/credit-fraud-dealing-with-imbalanced-datasets/input" TargetMode="External"/><Relationship Id="rId2" Type="http://schemas.openxmlformats.org/officeDocument/2006/relationships/hyperlink" Target="https://www.datacamp.com/tutorial/tutorial-machine-learning-pipelines-mlops-deployment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adhurimarawat/Final-Internship-Project" TargetMode="External"/><Relationship Id="rId4" Type="http://schemas.openxmlformats.org/officeDocument/2006/relationships/hyperlink" Target="https://final-internship-project-nvdx7l2pqe42g2p9ambd8s.streamlit.app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17558" y="445995"/>
            <a:ext cx="8845617" cy="1475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CHHATTISGARH SWAMI VIVEKANAND TECHNICAL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pPr algn="ctr">
              <a:lnSpc>
                <a:spcPct val="115000"/>
              </a:lnSpc>
              <a:spcAft>
                <a:spcPts val="1000"/>
              </a:spcAft>
            </a:pPr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UNIVERSITY</a:t>
            </a:r>
            <a:endParaRPr lang="en-IN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Mangal" panose="02040503050203030202" pitchFamily="18" charset="0"/>
            </a:endParaRPr>
          </a:p>
          <a:p>
            <a:endParaRPr lang="en-IN" dirty="0"/>
          </a:p>
        </p:txBody>
      </p:sp>
      <p:pic>
        <p:nvPicPr>
          <p:cNvPr id="4" name="image1.jp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3012" y="235585"/>
            <a:ext cx="1442908" cy="138366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29336" y="3029698"/>
            <a:ext cx="69792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CREDIT CARD FRAUD DETECTION</a:t>
            </a:r>
          </a:p>
          <a:p>
            <a:pPr algn="ctr"/>
            <a:r>
              <a:rPr lang="en-US" sz="2800" spc="-1" dirty="0">
                <a:solidFill>
                  <a:srgbClr val="000000"/>
                </a:solidFill>
                <a:latin typeface="Calibri"/>
                <a:ea typeface="Calibri"/>
              </a:rPr>
              <a:t>At </a:t>
            </a:r>
            <a:endParaRPr lang="en-IN" sz="2800" spc="-1" dirty="0">
              <a:solidFill>
                <a:srgbClr val="000000"/>
              </a:solidFill>
              <a:latin typeface="Arial"/>
            </a:endParaRPr>
          </a:p>
          <a:p>
            <a:pPr algn="ctr"/>
            <a:r>
              <a:rPr lang="en-IN" sz="3200" spc="-1" dirty="0" err="1">
                <a:solidFill>
                  <a:srgbClr val="FF0000"/>
                </a:solidFill>
                <a:latin typeface="Calibri"/>
                <a:ea typeface="Calibri"/>
              </a:rPr>
              <a:t>Diginique</a:t>
            </a:r>
            <a:r>
              <a:rPr lang="en-IN" sz="3200" spc="-1" dirty="0">
                <a:solidFill>
                  <a:srgbClr val="FF0000"/>
                </a:solidFill>
                <a:latin typeface="Calibri"/>
                <a:ea typeface="Calibri"/>
              </a:rPr>
              <a:t> </a:t>
            </a:r>
            <a:r>
              <a:rPr lang="en-IN" sz="3200" spc="-1" dirty="0" err="1">
                <a:solidFill>
                  <a:srgbClr val="FF0000"/>
                </a:solidFill>
                <a:latin typeface="Calibri"/>
                <a:ea typeface="Calibri"/>
              </a:rPr>
              <a:t>Techlabs</a:t>
            </a:r>
            <a:endParaRPr lang="en-IN" sz="3200" spc="-1" dirty="0">
              <a:solidFill>
                <a:srgbClr val="000000"/>
              </a:solidFill>
              <a:latin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8441031" y="4787548"/>
                <a:ext cx="5409398" cy="17887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15000"/>
                  </a:lnSpc>
                  <a:spcAft>
                    <a:spcPts val="1000"/>
                  </a:spcAft>
                </a:pPr>
                <a:r>
                  <a:rPr lang="en-US" sz="2400" b="1" dirty="0">
                    <a:latin typeface="Times New Roman" panose="02020603050405020304" pitchFamily="18" charset="0"/>
                    <a:ea typeface="Calibri" panose="020F0502020204030204" pitchFamily="34" charset="0"/>
                    <a:cs typeface="Mangal" panose="02040503050203030202" pitchFamily="18" charset="0"/>
                  </a:rPr>
                  <a:t>Presented</a:t>
                </a:r>
                <a:r>
                  <a:rPr lang="en-US" sz="2400" b="1" dirty="0">
                    <a:effectLst/>
                    <a:latin typeface="Times New Roman" panose="02020603050405020304" pitchFamily="18" charset="0"/>
                    <a:ea typeface="Calibri" panose="020F0502020204030204" pitchFamily="34" charset="0"/>
                    <a:cs typeface="Mangal" panose="02040503050203030202" pitchFamily="18" charset="0"/>
                  </a:rPr>
                  <a:t> By</a:t>
                </a:r>
                <a:br>
                  <a:rPr lang="en-US" sz="2000" dirty="0"/>
                </a:b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Madhurima Rawat</a:t>
                </a:r>
                <a:b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Roll No-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300012821042</m:t>
                    </m:r>
                  </m:oMath>
                </a14:m>
                <a:b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en-US" sz="2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CSE</a:t>
                </a:r>
                <a:r>
                  <a:rPr lang="en-I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(</a:t>
                </a:r>
                <a:r>
                  <a:rPr lang="en-IN" sz="24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Data</a:t>
                </a:r>
                <a:r>
                  <a:rPr lang="en-US" altLang="en-IN" sz="24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S</a:t>
                </a:r>
                <a:r>
                  <a:rPr lang="en-IN" sz="24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cience</a:t>
                </a:r>
                <a:r>
                  <a:rPr lang="en-I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  <a:r>
                  <a:rPr lang="en-US" altLang="en-IN" sz="2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5 Sem</a:t>
                </a:r>
                <a:endParaRPr lang="en-US" altLang="en-IN" sz="2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41031" y="4787548"/>
                <a:ext cx="5409398" cy="1788795"/>
              </a:xfrm>
              <a:prstGeom prst="rect">
                <a:avLst/>
              </a:prstGeom>
              <a:blipFill>
                <a:blip r:embed="rId3"/>
                <a:stretch>
                  <a:fillRect l="-1804" t="-1361" b="-5102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 Box 2"/>
          <p:cNvSpPr txBox="1"/>
          <p:nvPr/>
        </p:nvSpPr>
        <p:spPr>
          <a:xfrm>
            <a:off x="613911" y="4936730"/>
            <a:ext cx="59264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Course:</a:t>
            </a:r>
          </a:p>
          <a:p>
            <a:r>
              <a:rPr lang="en-IN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 Science, Machine Learning and AI using Python</a:t>
            </a:r>
            <a:endParaRPr lang="en-IN" sz="2400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DD3DC1-EF84-D6C3-C77B-599BFA7B316B}"/>
              </a:ext>
            </a:extLst>
          </p:cNvPr>
          <p:cNvSpPr txBox="1"/>
          <p:nvPr/>
        </p:nvSpPr>
        <p:spPr>
          <a:xfrm>
            <a:off x="2435192" y="1864527"/>
            <a:ext cx="7767587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spc="-1" dirty="0">
                <a:solidFill>
                  <a:srgbClr val="7030A0"/>
                </a:solidFill>
                <a:latin typeface="Calibri"/>
                <a:ea typeface="Calibri"/>
              </a:rPr>
              <a:t>VOCATIONAL TRAINING PRESENTATION</a:t>
            </a:r>
            <a:endParaRPr lang="en-IN" sz="3600" spc="-1" dirty="0">
              <a:solidFill>
                <a:srgbClr val="000000"/>
              </a:solidFill>
              <a:latin typeface="Arial"/>
            </a:endParaRPr>
          </a:p>
          <a:p>
            <a:pPr algn="ctr"/>
            <a:r>
              <a:rPr lang="en-US" sz="2800" spc="-1" dirty="0">
                <a:solidFill>
                  <a:srgbClr val="000000"/>
                </a:solidFill>
                <a:latin typeface="Calibri"/>
                <a:ea typeface="Calibri"/>
              </a:rPr>
              <a:t>On</a:t>
            </a:r>
            <a:endParaRPr lang="en-IN" sz="2800" spc="-1" dirty="0">
              <a:solidFill>
                <a:srgbClr val="000000"/>
              </a:solidFill>
              <a:latin typeface="Arial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Continue....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6905" y="1395663"/>
            <a:ext cx="10029524" cy="526501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0156" y="1364"/>
            <a:ext cx="8911687" cy="1280890"/>
          </a:xfrm>
        </p:spPr>
        <p:txBody>
          <a:bodyPr/>
          <a:lstStyle/>
          <a:p>
            <a:pPr algn="ctr"/>
            <a:r>
              <a:rPr lang="en-US" b="1" dirty="0"/>
              <a:t>Output- Design of website</a:t>
            </a:r>
            <a:endParaRPr lang="en-IN" b="1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25" b="4125"/>
          <a:stretch>
            <a:fillRect/>
          </a:stretch>
        </p:blipFill>
        <p:spPr>
          <a:xfrm>
            <a:off x="1094929" y="1455820"/>
            <a:ext cx="4269887" cy="2132081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97" b="7597"/>
          <a:stretch>
            <a:fillRect/>
          </a:stretch>
        </p:blipFill>
        <p:spPr>
          <a:xfrm>
            <a:off x="6731932" y="1455820"/>
            <a:ext cx="4613745" cy="2132081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48" b="2848"/>
          <a:stretch>
            <a:fillRect/>
          </a:stretch>
        </p:blipFill>
        <p:spPr>
          <a:xfrm>
            <a:off x="988886" y="4098666"/>
            <a:ext cx="4481971" cy="231362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837" b="3837"/>
          <a:stretch>
            <a:fillRect/>
          </a:stretch>
        </p:blipFill>
        <p:spPr>
          <a:xfrm>
            <a:off x="6731932" y="4098666"/>
            <a:ext cx="4613744" cy="231362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IN" b="1" dirty="0"/>
              <a:t>Project Resources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2034" y="1570384"/>
            <a:ext cx="10272578" cy="5013296"/>
          </a:xfrm>
        </p:spPr>
        <p:txBody>
          <a:bodyPr>
            <a:normAutofit/>
          </a:bodyPr>
          <a:lstStyle/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Machine learning Process: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https://www.datacamp.com/tutorial/tutorial-machine-learning-pipelines-mlops-deployment</a:t>
            </a:r>
            <a:endParaRPr lang="en-US" sz="1800" u="sng" dirty="0">
              <a:solidFill>
                <a:srgbClr val="0000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Dataset: </a:t>
            </a:r>
            <a:r>
              <a:rPr lang="en-US" sz="1800" u="sng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https://www.kaggle.com/code/janiobachmann/credit-fraud-dealing-with-imbalanced-datasets/input</a:t>
            </a:r>
            <a:endParaRPr lang="en-IN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Deployment: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https://final-internship-project-nvdx7l2pqe42g2p9ambd8s.streamlit.app/</a:t>
            </a:r>
            <a:endParaRPr lang="en-IN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Credit Card Fraud Detection App can be accessed from:</a:t>
            </a:r>
            <a:endParaRPr lang="en-IN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800" b="1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GitHub Repository:</a:t>
            </a:r>
            <a:endParaRPr lang="en-IN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10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Codes related to this </a:t>
            </a:r>
            <a:r>
              <a:rPr lang="en-US" sz="2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project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can be seen at my GitHub Repository:</a:t>
            </a:r>
            <a:endParaRPr lang="en-IN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GitHub Repository Link:</a:t>
            </a:r>
            <a:r>
              <a:rPr lang="en-US" sz="1800" kern="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u="sng" dirty="0">
                <a:solidFill>
                  <a:srgbClr val="0000FF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https://github.com/madhurimarawat/Final-Internship-Project</a:t>
            </a:r>
            <a:endParaRPr lang="en-IN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5"/>
          <p:cNvSpPr>
            <a:spLocks noGrp="1"/>
          </p:cNvSpPr>
          <p:nvPr>
            <p:ph type="ctrTitle"/>
          </p:nvPr>
        </p:nvSpPr>
        <p:spPr>
          <a:xfrm>
            <a:off x="1934695" y="2805359"/>
            <a:ext cx="8915400" cy="623641"/>
          </a:xfrm>
        </p:spPr>
        <p:txBody>
          <a:bodyPr>
            <a:normAutofit fontScale="90000"/>
          </a:bodyPr>
          <a:lstStyle/>
          <a:p>
            <a:br>
              <a:rPr lang="en-IN" sz="48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IN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40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 FOR LISTENING TO </a:t>
            </a: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</a:t>
            </a:r>
            <a:r>
              <a:rPr lang="en-US" sz="4000" b="1" i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PRESENTATION</a:t>
            </a:r>
            <a:endParaRPr lang="en-IN" dirty="0"/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1713315" y="3985649"/>
            <a:ext cx="8915399" cy="1126283"/>
          </a:xfrm>
        </p:spPr>
        <p:txBody>
          <a:bodyPr/>
          <a:lstStyle/>
          <a:p>
            <a:r>
              <a:rPr lang="en-IN" sz="3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Any questions?</a:t>
            </a:r>
            <a:br>
              <a:rPr lang="en-IN" sz="32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"/>
          <p:cNvSpPr txBox="1"/>
          <p:nvPr/>
        </p:nvSpPr>
        <p:spPr>
          <a:xfrm>
            <a:off x="654519" y="1410355"/>
            <a:ext cx="11101136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Introduction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Technology Used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Machine Learning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Methodology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Data Preprocessing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 err="1"/>
              <a:t>Streamlit</a:t>
            </a:r>
            <a:r>
              <a:rPr lang="en-US" sz="3600" dirty="0"/>
              <a:t> App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Output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600" dirty="0"/>
              <a:t>Project Resources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BCDB498-02BF-F7A9-F4CB-57BE22D4A3E7}"/>
              </a:ext>
            </a:extLst>
          </p:cNvPr>
          <p:cNvSpPr txBox="1"/>
          <p:nvPr/>
        </p:nvSpPr>
        <p:spPr>
          <a:xfrm>
            <a:off x="1752960" y="51635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numCol="1" spcCol="0"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4400" b="1" strike="noStrike" spc="-1" dirty="0">
                <a:solidFill>
                  <a:srgbClr val="000000"/>
                </a:solidFill>
                <a:latin typeface="+mj-lt"/>
              </a:rPr>
              <a:t>Index</a:t>
            </a:r>
            <a:endParaRPr lang="en-IN" sz="4400" b="1" strike="noStrike" spc="-1" dirty="0">
              <a:solidFill>
                <a:srgbClr val="000000"/>
              </a:solidFill>
              <a:latin typeface="+mj-l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8484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Introduction</a:t>
            </a:r>
            <a:br>
              <a:rPr lang="en-IN" sz="2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2183654"/>
              </p:ext>
            </p:extLst>
          </p:nvPr>
        </p:nvGraphicFramePr>
        <p:xfrm>
          <a:off x="1638300" y="1694047"/>
          <a:ext cx="8915400" cy="46168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  <a:t>Technology Used</a:t>
            </a:r>
            <a:br>
              <a:rPr lang="en-US" b="1" u="sng" dirty="0">
                <a:effectLst/>
                <a:ea typeface="Calibri" panose="020F0502020204030204" pitchFamily="34" charset="0"/>
                <a:cs typeface="Mangal" panose="02040503050203030202" pitchFamily="18" charset="0"/>
              </a:rPr>
            </a:b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8662" y="1530417"/>
            <a:ext cx="10381648" cy="4962458"/>
          </a:xfrm>
        </p:spPr>
        <p:txBody>
          <a:bodyPr/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Machine Learning: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Utilized various supervised learning algorithms with a focus on Random Forest.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2000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Streamlit</a:t>
            </a:r>
            <a:r>
              <a:rPr lang="en-US" sz="2000" b="1" dirty="0"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: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Created a user-friendly web application for interaction and visualization.</a:t>
            </a:r>
          </a:p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</a:t>
            </a:r>
            <a:r>
              <a:rPr lang="en-US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GitHub Hosting: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Deployed the app on GitHub and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Streamlit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Mangal" panose="02040503050203030202" pitchFamily="18" charset="0"/>
              </a:rPr>
              <a:t> for public access.</a:t>
            </a:r>
            <a:endParaRPr lang="en-IN" dirty="0"/>
          </a:p>
        </p:txBody>
      </p:sp>
      <p:pic>
        <p:nvPicPr>
          <p:cNvPr id="10" name="Graphic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42278" y="3823612"/>
            <a:ext cx="2041679" cy="2041679"/>
          </a:xfrm>
          <a:prstGeom prst="rect">
            <a:avLst/>
          </a:prstGeom>
        </p:spPr>
      </p:pic>
      <p:pic>
        <p:nvPicPr>
          <p:cNvPr id="12" name="Graphic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148273" y="3823612"/>
            <a:ext cx="1732548" cy="1772989"/>
          </a:xfrm>
          <a:prstGeom prst="rect">
            <a:avLst/>
          </a:prstGeom>
        </p:spPr>
      </p:pic>
      <p:pic>
        <p:nvPicPr>
          <p:cNvPr id="1028" name="Picture 4" descr="Streamlit Logo PNG Vector (SVG) Free Download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577" y="3823612"/>
            <a:ext cx="2502845" cy="1652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76368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Machine Learning Pipeline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32035" y="1671507"/>
            <a:ext cx="10515600" cy="482136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Implemented a comprehensive machine learning pipeline, including data preprocessing, feature extraction, algorithm development, model testing, data visualization, deployment via an interactive web app, and hosting for public accessibility.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1246" y="3548393"/>
            <a:ext cx="9178719" cy="267357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8224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effectLst/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Methodology/ Planning of work</a:t>
            </a:r>
            <a:endParaRPr lang="en-IN" sz="54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6787" y="1665171"/>
            <a:ext cx="10177513" cy="4827704"/>
          </a:xfrm>
        </p:spPr>
        <p:txBody>
          <a:bodyPr>
            <a:normAutofit lnSpcReduction="10000"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400" b="1" i="1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Preprocessing-</a:t>
            </a:r>
            <a:r>
              <a:rPr lang="en-US" sz="2400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Addressed Class Imbalance and identification of missing data.</a:t>
            </a:r>
            <a:endParaRPr lang="en-US" sz="2400" b="1" i="1" dirty="0">
              <a:solidFill>
                <a:srgbClr val="0A0A0A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b="1" i="1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Feature Extraction- </a:t>
            </a:r>
            <a:r>
              <a:rPr lang="en-US" sz="2400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Extracted Input and output features and ensured Data Compatibility.</a:t>
            </a:r>
            <a:endParaRPr lang="en-US" sz="2400" b="1" i="1" dirty="0">
              <a:solidFill>
                <a:srgbClr val="0A0A0A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b="1" i="1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Model/Algorithm Development-</a:t>
            </a:r>
            <a:r>
              <a:rPr lang="en-US" sz="2400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Conducted EDA and found </a:t>
            </a:r>
            <a:r>
              <a:rPr lang="en-US" sz="2400" dirty="0">
                <a:solidFill>
                  <a:srgbClr val="0A0A0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as best performing algorithm and performed </a:t>
            </a:r>
            <a:r>
              <a:rPr lang="en-US" sz="2400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Hyperparameter Tuning.</a:t>
            </a:r>
            <a:endParaRPr lang="en-US" sz="2400" b="1" i="1" dirty="0">
              <a:solidFill>
                <a:srgbClr val="0A0A0A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b="1" i="1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Testing- </a:t>
            </a:r>
            <a:r>
              <a:rPr lang="en-US" sz="2400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Evaluated training and testing accuracy with random forest achieving the highest accuracy.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b="1" i="1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 Visualization- </a:t>
            </a:r>
            <a:r>
              <a:rPr lang="en-US" sz="2400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Implemented dimensionality reduction and visualized </a:t>
            </a:r>
            <a:r>
              <a:rPr lang="en-US" sz="2400" dirty="0" err="1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algorihm</a:t>
            </a:r>
            <a:r>
              <a:rPr lang="en-US" sz="2400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performance.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b="1" i="1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Deployment-</a:t>
            </a:r>
            <a:r>
              <a:rPr lang="en-US" sz="2400" b="0" i="0" dirty="0">
                <a:solidFill>
                  <a:srgbClr val="ECECF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Deployed the project using </a:t>
            </a:r>
            <a:r>
              <a:rPr lang="en-US" sz="24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allowing users to interact with various algorithms and see accuracy results.</a:t>
            </a:r>
            <a:endParaRPr lang="en-US" sz="2400" b="1" i="1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+mj-lt"/>
              <a:buAutoNum type="arabicPeriod"/>
            </a:pPr>
            <a:r>
              <a:rPr lang="en-US" sz="2400" b="1" i="1" dirty="0">
                <a:solidFill>
                  <a:srgbClr val="0A0A0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Hosting- 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Hosted the web app on GitHub and </a:t>
            </a:r>
            <a:r>
              <a:rPr lang="en-US" sz="2400" b="0" i="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Streamlit</a:t>
            </a:r>
            <a:r>
              <a:rPr lang="en-US" sz="24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public access.</a:t>
            </a:r>
            <a:endParaRPr lang="en-IN" sz="2900" b="1" i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Data Preprocessing</a:t>
            </a: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1916" y="1229310"/>
            <a:ext cx="9634889" cy="541212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Continue...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4308" y="1174282"/>
            <a:ext cx="10048373" cy="52938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en-US" b="1" dirty="0" err="1"/>
              <a:t>Streamlit</a:t>
            </a:r>
            <a:r>
              <a:rPr lang="en-US" b="1" dirty="0"/>
              <a:t> App Code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5781" y="1325563"/>
            <a:ext cx="10087276" cy="52773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</TotalTime>
  <Words>431</Words>
  <Application>Microsoft Office PowerPoint</Application>
  <PresentationFormat>Widescreen</PresentationFormat>
  <Paragraphs>53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Introduction </vt:lpstr>
      <vt:lpstr>Technology Used </vt:lpstr>
      <vt:lpstr>Machine Learning Pipeline</vt:lpstr>
      <vt:lpstr>Methodology/ Planning of work</vt:lpstr>
      <vt:lpstr>Data Preprocessing</vt:lpstr>
      <vt:lpstr>Continue...</vt:lpstr>
      <vt:lpstr>Streamlit App Code</vt:lpstr>
      <vt:lpstr>Continue....</vt:lpstr>
      <vt:lpstr>Output- Design of website</vt:lpstr>
      <vt:lpstr>Project Resources</vt:lpstr>
      <vt:lpstr>  THANK YOU FOR LISTENING TO MY             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Geetanshu</dc:creator>
  <cp:lastModifiedBy>Madhurima Rawat</cp:lastModifiedBy>
  <cp:revision>152</cp:revision>
  <dcterms:created xsi:type="dcterms:W3CDTF">2023-01-11T07:18:00Z</dcterms:created>
  <dcterms:modified xsi:type="dcterms:W3CDTF">2023-09-22T15:47:41Z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E2D6308D062C4AD89430F3C26C2ED4EA</vt:lpwstr>
  </property>
  <property fmtid="{D5CDD505-2E9C-101B-9397-08002B2CF9AE}" pid="3" name="KSOProductBuildVer">
    <vt:lpwstr>1033-11.2.0.11537</vt:lpwstr>
  </property>
</Properties>
</file>

<file path=docProps/thumbnail.jpeg>
</file>